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64" r:id="rId4"/>
    <p:sldId id="266" r:id="rId5"/>
    <p:sldId id="267" r:id="rId6"/>
    <p:sldId id="268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98F7B-C403-435C-834F-B9DD8B7A3BC3}" type="doc">
      <dgm:prSet loTypeId="urn:microsoft.com/office/officeart/2005/8/layout/pyramid2" loCatId="pyramid" qsTypeId="urn:microsoft.com/office/officeart/2005/8/quickstyle/3d2#1" qsCatId="3D" csTypeId="urn:microsoft.com/office/officeart/2005/8/colors/accent1_2" csCatId="accent1" phldr="1"/>
      <dgm:spPr/>
    </dgm:pt>
    <dgm:pt modelId="{118A5B3C-E2EC-4CE9-83D9-9DC68E57ECFB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1. Анаэробты дегидрогеназалар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A8FDF6-F5AC-4FD2-B41B-BF848AD2F2C6}" type="parTrans" cxnId="{90EC6B14-2B58-48CA-B8BA-88C1DEDF1801}">
      <dgm:prSet/>
      <dgm:spPr/>
      <dgm:t>
        <a:bodyPr/>
        <a:lstStyle/>
        <a:p>
          <a:endParaRPr lang="ru-RU"/>
        </a:p>
      </dgm:t>
    </dgm:pt>
    <dgm:pt modelId="{7F759CF7-2806-4FB2-9DF7-841F1A3FFE8B}" type="sibTrans" cxnId="{90EC6B14-2B58-48CA-B8BA-88C1DEDF1801}">
      <dgm:prSet/>
      <dgm:spPr/>
      <dgm:t>
        <a:bodyPr/>
        <a:lstStyle/>
        <a:p>
          <a:endParaRPr lang="ru-RU"/>
        </a:p>
      </dgm:t>
    </dgm:pt>
    <dgm:pt modelId="{EF387EE6-1737-4D55-9C2E-B6F88025A6F3}">
      <dgm:prSet phldrT="[Текст]"/>
      <dgm:spPr>
        <a:solidFill>
          <a:schemeClr val="tx2">
            <a:lumMod val="50000"/>
            <a:alpha val="90000"/>
          </a:schemeClr>
        </a:solidFill>
      </dgm:spPr>
      <dgm:t>
        <a:bodyPr/>
        <a:lstStyle/>
        <a:p>
          <a:r>
            <a: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2. Аэробты дегидрогеназалар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C63241-9910-44C4-BB57-C55E9877D6FE}" type="parTrans" cxnId="{DCC86202-DBEB-4B99-840C-1CB0FC4C2573}">
      <dgm:prSet/>
      <dgm:spPr/>
      <dgm:t>
        <a:bodyPr/>
        <a:lstStyle/>
        <a:p>
          <a:endParaRPr lang="ru-RU"/>
        </a:p>
      </dgm:t>
    </dgm:pt>
    <dgm:pt modelId="{D79FEACF-A72C-4D32-93DE-3EA53C3C4DF2}" type="sibTrans" cxnId="{DCC86202-DBEB-4B99-840C-1CB0FC4C2573}">
      <dgm:prSet/>
      <dgm:spPr/>
      <dgm:t>
        <a:bodyPr/>
        <a:lstStyle/>
        <a:p>
          <a:endParaRPr lang="ru-RU"/>
        </a:p>
      </dgm:t>
    </dgm:pt>
    <dgm:pt modelId="{E072AE99-66CA-46B2-8476-54550809B9B9}">
      <dgm:prSet phldrT="[Текст]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3. Оксидазалар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2DB191-3C60-4507-A0C8-19A19E95E5F6}" type="parTrans" cxnId="{D0B4C310-3811-4667-9D48-27C05D360951}">
      <dgm:prSet/>
      <dgm:spPr/>
      <dgm:t>
        <a:bodyPr/>
        <a:lstStyle/>
        <a:p>
          <a:endParaRPr lang="ru-RU"/>
        </a:p>
      </dgm:t>
    </dgm:pt>
    <dgm:pt modelId="{09DB7EC6-A6BB-4E0E-866B-9B7B303EEACA}" type="sibTrans" cxnId="{D0B4C310-3811-4667-9D48-27C05D360951}">
      <dgm:prSet/>
      <dgm:spPr/>
      <dgm:t>
        <a:bodyPr/>
        <a:lstStyle/>
        <a:p>
          <a:endParaRPr lang="ru-RU"/>
        </a:p>
      </dgm:t>
    </dgm:pt>
    <dgm:pt modelId="{8FEA61F3-8663-4F18-936E-D25E79CB87B8}" type="pres">
      <dgm:prSet presAssocID="{E8D98F7B-C403-435C-834F-B9DD8B7A3BC3}" presName="compositeShape" presStyleCnt="0">
        <dgm:presLayoutVars>
          <dgm:dir/>
          <dgm:resizeHandles/>
        </dgm:presLayoutVars>
      </dgm:prSet>
      <dgm:spPr/>
    </dgm:pt>
    <dgm:pt modelId="{CECB3857-49DC-4937-9AC8-7A7E18EAE788}" type="pres">
      <dgm:prSet presAssocID="{E8D98F7B-C403-435C-834F-B9DD8B7A3BC3}" presName="pyramid" presStyleLbl="node1" presStyleIdx="0" presStyleCnt="1" custScaleX="87415" custLinFactNeighborX="7802"/>
      <dgm:spPr/>
    </dgm:pt>
    <dgm:pt modelId="{CB94A321-3230-49CC-A4E3-8B6D995E7E4B}" type="pres">
      <dgm:prSet presAssocID="{E8D98F7B-C403-435C-834F-B9DD8B7A3BC3}" presName="theList" presStyleCnt="0"/>
      <dgm:spPr/>
    </dgm:pt>
    <dgm:pt modelId="{F5520802-6B5C-45C9-B17C-28816A0A6942}" type="pres">
      <dgm:prSet presAssocID="{118A5B3C-E2EC-4CE9-83D9-9DC68E57ECF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82B99-9377-4828-9D7F-F31292BB4992}" type="pres">
      <dgm:prSet presAssocID="{118A5B3C-E2EC-4CE9-83D9-9DC68E57ECFB}" presName="aSpace" presStyleCnt="0"/>
      <dgm:spPr/>
    </dgm:pt>
    <dgm:pt modelId="{0F8143F9-D685-47AA-BB44-111C43BF17F0}" type="pres">
      <dgm:prSet presAssocID="{EF387EE6-1737-4D55-9C2E-B6F88025A6F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E3462-C0A2-49E1-BF9C-30DFFFB7445D}" type="pres">
      <dgm:prSet presAssocID="{EF387EE6-1737-4D55-9C2E-B6F88025A6F3}" presName="aSpace" presStyleCnt="0"/>
      <dgm:spPr/>
    </dgm:pt>
    <dgm:pt modelId="{E1172225-1D70-42B7-AF9C-BED014746681}" type="pres">
      <dgm:prSet presAssocID="{E072AE99-66CA-46B2-8476-54550809B9B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E5D73-3098-4E1A-94B9-A33BE4D8C19C}" type="pres">
      <dgm:prSet presAssocID="{E072AE99-66CA-46B2-8476-54550809B9B9}" presName="aSpace" presStyleCnt="0"/>
      <dgm:spPr/>
    </dgm:pt>
  </dgm:ptLst>
  <dgm:cxnLst>
    <dgm:cxn modelId="{FFDC251E-2027-45E5-BF62-C9835F2F5ED1}" type="presOf" srcId="{EF387EE6-1737-4D55-9C2E-B6F88025A6F3}" destId="{0F8143F9-D685-47AA-BB44-111C43BF17F0}" srcOrd="0" destOrd="0" presId="urn:microsoft.com/office/officeart/2005/8/layout/pyramid2"/>
    <dgm:cxn modelId="{34C6F0EE-395E-4C04-A4D2-C70809A5F6A0}" type="presOf" srcId="{E8D98F7B-C403-435C-834F-B9DD8B7A3BC3}" destId="{8FEA61F3-8663-4F18-936E-D25E79CB87B8}" srcOrd="0" destOrd="0" presId="urn:microsoft.com/office/officeart/2005/8/layout/pyramid2"/>
    <dgm:cxn modelId="{DCC86202-DBEB-4B99-840C-1CB0FC4C2573}" srcId="{E8D98F7B-C403-435C-834F-B9DD8B7A3BC3}" destId="{EF387EE6-1737-4D55-9C2E-B6F88025A6F3}" srcOrd="1" destOrd="0" parTransId="{07C63241-9910-44C4-BB57-C55E9877D6FE}" sibTransId="{D79FEACF-A72C-4D32-93DE-3EA53C3C4DF2}"/>
    <dgm:cxn modelId="{6875B605-33D5-476D-B57E-A19F81D638B3}" type="presOf" srcId="{E072AE99-66CA-46B2-8476-54550809B9B9}" destId="{E1172225-1D70-42B7-AF9C-BED014746681}" srcOrd="0" destOrd="0" presId="urn:microsoft.com/office/officeart/2005/8/layout/pyramid2"/>
    <dgm:cxn modelId="{D0B4C310-3811-4667-9D48-27C05D360951}" srcId="{E8D98F7B-C403-435C-834F-B9DD8B7A3BC3}" destId="{E072AE99-66CA-46B2-8476-54550809B9B9}" srcOrd="2" destOrd="0" parTransId="{142DB191-3C60-4507-A0C8-19A19E95E5F6}" sibTransId="{09DB7EC6-A6BB-4E0E-866B-9B7B303EEACA}"/>
    <dgm:cxn modelId="{79057BE7-0FCA-4D15-AA1B-45771AD10CF0}" type="presOf" srcId="{118A5B3C-E2EC-4CE9-83D9-9DC68E57ECFB}" destId="{F5520802-6B5C-45C9-B17C-28816A0A6942}" srcOrd="0" destOrd="0" presId="urn:microsoft.com/office/officeart/2005/8/layout/pyramid2"/>
    <dgm:cxn modelId="{90EC6B14-2B58-48CA-B8BA-88C1DEDF1801}" srcId="{E8D98F7B-C403-435C-834F-B9DD8B7A3BC3}" destId="{118A5B3C-E2EC-4CE9-83D9-9DC68E57ECFB}" srcOrd="0" destOrd="0" parTransId="{C8A8FDF6-F5AC-4FD2-B41B-BF848AD2F2C6}" sibTransId="{7F759CF7-2806-4FB2-9DF7-841F1A3FFE8B}"/>
    <dgm:cxn modelId="{47BE113F-E8B0-4752-BB66-2259979BCBBC}" type="presParOf" srcId="{8FEA61F3-8663-4F18-936E-D25E79CB87B8}" destId="{CECB3857-49DC-4937-9AC8-7A7E18EAE788}" srcOrd="0" destOrd="0" presId="urn:microsoft.com/office/officeart/2005/8/layout/pyramid2"/>
    <dgm:cxn modelId="{C7E7F217-0154-4645-83A9-0A5CBF45746D}" type="presParOf" srcId="{8FEA61F3-8663-4F18-936E-D25E79CB87B8}" destId="{CB94A321-3230-49CC-A4E3-8B6D995E7E4B}" srcOrd="1" destOrd="0" presId="urn:microsoft.com/office/officeart/2005/8/layout/pyramid2"/>
    <dgm:cxn modelId="{B9B602B7-6DAB-430A-96D8-4B76B5E36563}" type="presParOf" srcId="{CB94A321-3230-49CC-A4E3-8B6D995E7E4B}" destId="{F5520802-6B5C-45C9-B17C-28816A0A6942}" srcOrd="0" destOrd="0" presId="urn:microsoft.com/office/officeart/2005/8/layout/pyramid2"/>
    <dgm:cxn modelId="{8149101B-E540-47E1-A631-B98C438F45B7}" type="presParOf" srcId="{CB94A321-3230-49CC-A4E3-8B6D995E7E4B}" destId="{68C82B99-9377-4828-9D7F-F31292BB4992}" srcOrd="1" destOrd="0" presId="urn:microsoft.com/office/officeart/2005/8/layout/pyramid2"/>
    <dgm:cxn modelId="{80A5E70F-9143-4929-90C4-5F92807BA6A2}" type="presParOf" srcId="{CB94A321-3230-49CC-A4E3-8B6D995E7E4B}" destId="{0F8143F9-D685-47AA-BB44-111C43BF17F0}" srcOrd="2" destOrd="0" presId="urn:microsoft.com/office/officeart/2005/8/layout/pyramid2"/>
    <dgm:cxn modelId="{F7F1B633-D8E3-4681-980C-23AB5AC4E56F}" type="presParOf" srcId="{CB94A321-3230-49CC-A4E3-8B6D995E7E4B}" destId="{45BE3462-C0A2-49E1-BF9C-30DFFFB7445D}" srcOrd="3" destOrd="0" presId="urn:microsoft.com/office/officeart/2005/8/layout/pyramid2"/>
    <dgm:cxn modelId="{A2E915E8-074A-4EAC-AC46-C661A9C374DA}" type="presParOf" srcId="{CB94A321-3230-49CC-A4E3-8B6D995E7E4B}" destId="{E1172225-1D70-42B7-AF9C-BED014746681}" srcOrd="4" destOrd="0" presId="urn:microsoft.com/office/officeart/2005/8/layout/pyramid2"/>
    <dgm:cxn modelId="{189CD176-7C5A-4DD2-B470-D8EE3141A33E}" type="presParOf" srcId="{CB94A321-3230-49CC-A4E3-8B6D995E7E4B}" destId="{9A3E5D73-3098-4E1A-94B9-A33BE4D8C19C}" srcOrd="5" destOrd="0" presId="urn:microsoft.com/office/officeart/2005/8/layout/pyramid2"/>
  </dgm:cxnLst>
  <dgm:bg/>
  <dgm:whole>
    <a:ln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B3857-49DC-4937-9AC8-7A7E18EAE788}">
      <dsp:nvSpPr>
        <dsp:cNvPr id="0" name=""/>
        <dsp:cNvSpPr/>
      </dsp:nvSpPr>
      <dsp:spPr>
        <a:xfrm>
          <a:off x="1397966" y="0"/>
          <a:ext cx="5557829" cy="635798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20802-6B5C-45C9-B17C-28816A0A6942}">
      <dsp:nvSpPr>
        <dsp:cNvPr id="0" name=""/>
        <dsp:cNvSpPr/>
      </dsp:nvSpPr>
      <dsp:spPr>
        <a:xfrm>
          <a:off x="3680831" y="639213"/>
          <a:ext cx="4132688" cy="1505053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1. Анаэробты дегидрогеназалар</a:t>
          </a:r>
          <a:endParaRPr lang="ru-RU" sz="3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54302" y="712684"/>
        <a:ext cx="3985746" cy="1358111"/>
      </dsp:txXfrm>
    </dsp:sp>
    <dsp:sp modelId="{0F8143F9-D685-47AA-BB44-111C43BF17F0}">
      <dsp:nvSpPr>
        <dsp:cNvPr id="0" name=""/>
        <dsp:cNvSpPr/>
      </dsp:nvSpPr>
      <dsp:spPr>
        <a:xfrm>
          <a:off x="3680831" y="2332398"/>
          <a:ext cx="4132688" cy="1505053"/>
        </a:xfrm>
        <a:prstGeom prst="roundRect">
          <a:avLst/>
        </a:prstGeom>
        <a:solidFill>
          <a:schemeClr val="tx2">
            <a:lumMod val="5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2. Аэробты дегидрогеназалар</a:t>
          </a:r>
          <a:endParaRPr lang="ru-RU" sz="3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54302" y="2405869"/>
        <a:ext cx="3985746" cy="1358111"/>
      </dsp:txXfrm>
    </dsp:sp>
    <dsp:sp modelId="{E1172225-1D70-42B7-AF9C-BED014746681}">
      <dsp:nvSpPr>
        <dsp:cNvPr id="0" name=""/>
        <dsp:cNvSpPr/>
      </dsp:nvSpPr>
      <dsp:spPr>
        <a:xfrm>
          <a:off x="3680831" y="4025583"/>
          <a:ext cx="4132688" cy="1505053"/>
        </a:xfrm>
        <a:prstGeom prst="roundRect">
          <a:avLst/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3. Оксидазалар</a:t>
          </a:r>
          <a:endParaRPr lang="ru-RU" sz="3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54302" y="4099054"/>
        <a:ext cx="3985746" cy="1358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429420"/>
          </a:xfrm>
          <a:solidFill>
            <a:schemeClr val="tx2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Тақырып: </a:t>
            </a:r>
          </a:p>
          <a:p>
            <a:pPr algn="ctr"/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Өсімдіктің тыныс алу физиологиясы</a:t>
            </a:r>
            <a:endParaRPr lang="kk-KZ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Жоспар:</a:t>
            </a:r>
          </a:p>
          <a:p>
            <a:pPr algn="ctr">
              <a:buNone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Өсімдіктің тыныс алу физиологиясы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</a:rPr>
              <a:t>Тыныс алу мен ашу процестерінің генетикалық байланысы</a:t>
            </a:r>
          </a:p>
          <a:p>
            <a:pPr marL="514350" indent="-514350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Тыныс алу субстрантының негізгі тотығу</a:t>
            </a:r>
          </a:p>
          <a:p>
            <a:pPr marL="514350" indent="-514350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жолдары</a:t>
            </a:r>
          </a:p>
          <a:p>
            <a:pPr marL="514350" indent="-514350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Оксидоредуктазалар</a:t>
            </a:r>
          </a:p>
          <a:p>
            <a:pPr marL="514350" indent="-514350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kk-K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Тыныс алу заттарының негізгі тотығу жолдары</a:t>
            </a:r>
            <a:r>
              <a:rPr lang="kk-KZ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3000" contrast="44000"/>
          </a:blip>
          <a:srcRect/>
          <a:stretch>
            <a:fillRect/>
          </a:stretch>
        </p:blipFill>
        <p:spPr>
          <a:xfrm>
            <a:off x="214282" y="142852"/>
            <a:ext cx="8572560" cy="6572296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5786454"/>
            <a:ext cx="2214578" cy="50004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Гликолиз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02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786842" cy="66437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сканирование002"/>
          <p:cNvPicPr>
            <a:picLocks noChangeAspect="1" noChangeArrowheads="1"/>
          </p:cNvPicPr>
          <p:nvPr/>
        </p:nvPicPr>
        <p:blipFill>
          <a:blip r:embed="rId2">
            <a:lum bright="-20000" contrast="24000"/>
          </a:blip>
          <a:srcRect/>
          <a:stretch>
            <a:fillRect/>
          </a:stretch>
        </p:blipFill>
        <p:spPr>
          <a:xfrm>
            <a:off x="0" y="214290"/>
            <a:ext cx="9001156" cy="6537434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3429024" cy="17145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Пирожүзім қышқылының тотығып декарбаксилденуі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072206"/>
            <a:ext cx="1000132" cy="50006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ПЖҚ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6000768"/>
            <a:ext cx="2071702" cy="6429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Гидроксиэтил-пирофосфат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857868"/>
            <a:ext cx="1714512" cy="10001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Ацетиллипой қышқылы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5214950"/>
            <a:ext cx="2000232" cy="4286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Ацетил- коэнзим 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9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38000"/>
          </a:blip>
          <a:srcRect/>
          <a:stretch>
            <a:fillRect/>
          </a:stretch>
        </p:blipFill>
        <p:spPr>
          <a:xfrm>
            <a:off x="214282" y="214290"/>
            <a:ext cx="8643998" cy="642942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2786082" cy="50006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2. Кребс циклі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857892"/>
            <a:ext cx="1643074" cy="7858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жоғары энергетикалық тиоэфир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stCxn id="6" idx="3"/>
          </p:cNvCxnSpPr>
          <p:nvPr/>
        </p:nvCxnSpPr>
        <p:spPr>
          <a:xfrm flipV="1">
            <a:off x="2000232" y="6000769"/>
            <a:ext cx="285752" cy="25003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81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19000"/>
          </a:blip>
          <a:srcRect/>
          <a:stretch>
            <a:fillRect/>
          </a:stretch>
        </p:blipFill>
        <p:spPr>
          <a:xfrm>
            <a:off x="214282" y="82327"/>
            <a:ext cx="8786874" cy="6486193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5572132" y="142852"/>
            <a:ext cx="3357586" cy="57148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3. Глиоксилатты цикл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1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500858"/>
          </a:xfrm>
          <a:solidFill>
            <a:schemeClr val="accent6">
              <a:lumMod val="50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Глиоксилат циклі Кребс циклінен  ерекшелігі:</a:t>
            </a:r>
            <a:endParaRPr lang="en-US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kk-KZ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Реакцияға </a:t>
            </a:r>
            <a:r>
              <a:rPr lang="kk-KZ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екі молекула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ацетил – СоА қатысады;</a:t>
            </a: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Сондай-ақ, осы  ацетил-СоА тотығу процесіне түспей </a:t>
            </a:r>
            <a:r>
              <a:rPr lang="kk-KZ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янтарь қышқылын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түзуге қатысады. </a:t>
            </a: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Глиоксилат циклі клеткадағы май қорларын ыдырату нәтижесінде, ацетил-СоА молекулалары түзіледі.</a:t>
            </a: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Әр бір ацетил-СоА молекуласына бір молекула 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NADH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тотықсызданады, бұл энергия митохондриядағы АТР синтезі мен басқа реакцияларға қатысады.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88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нирование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24000"/>
          </a:blip>
          <a:srcRect/>
          <a:stretch>
            <a:fillRect/>
          </a:stretch>
        </p:blipFill>
        <p:spPr>
          <a:xfrm>
            <a:off x="285720" y="285728"/>
            <a:ext cx="8643998" cy="6357982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500034" y="5715016"/>
            <a:ext cx="8215370" cy="85725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kk-KZ" sz="2800" b="1" dirty="0" smtClean="0">
                <a:latin typeface="Times New Roman" pitchFamily="18" charset="0"/>
              </a:rPr>
              <a:t>4. Пентозаның пентозофосфаттық тотығуы</a:t>
            </a:r>
            <a:endParaRPr lang="ru-RU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4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715436" cy="6572296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</a:rPr>
              <a:t>  Клеткалық тыныс алу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</a:rPr>
              <a:t>- оттегінің қатысуымен органикалық заттардың (тотығып) ыдырап,  </a:t>
            </a:r>
            <a:r>
              <a:rPr lang="kk-KZ" b="1" i="1" u="sng" dirty="0" smtClean="0">
                <a:solidFill>
                  <a:schemeClr val="bg1"/>
                </a:solidFill>
                <a:latin typeface="Times New Roman" pitchFamily="18" charset="0"/>
              </a:rPr>
              <a:t>химиялық ырықты метаболиттердің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</a:rPr>
              <a:t>түзілуі және </a:t>
            </a:r>
            <a:r>
              <a:rPr lang="kk-KZ" b="1" i="1" u="sng" dirty="0" smtClean="0">
                <a:solidFill>
                  <a:schemeClr val="bg1"/>
                </a:solidFill>
                <a:latin typeface="Times New Roman" pitchFamily="18" charset="0"/>
              </a:rPr>
              <a:t>энергияның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</a:rPr>
              <a:t> босап шығуын айтады. </a:t>
            </a:r>
          </a:p>
          <a:p>
            <a:pPr algn="l"/>
            <a:endParaRPr lang="kk-KZ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</a:rPr>
              <a:t>Түзілген </a:t>
            </a:r>
            <a:r>
              <a:rPr lang="kk-KZ" b="1" i="1" u="sng" dirty="0" smtClean="0">
                <a:solidFill>
                  <a:schemeClr val="bg1"/>
                </a:solidFill>
                <a:latin typeface="Times New Roman" pitchFamily="18" charset="0"/>
              </a:rPr>
              <a:t>соңғы өнімдер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</a:rPr>
              <a:t>клетканың тіршілік цикліне қолданылады.</a:t>
            </a:r>
          </a:p>
          <a:p>
            <a:pPr algn="l">
              <a:buFont typeface="Wingdings" pitchFamily="2" charset="2"/>
              <a:buChar char="Ø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kk-KZ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643446"/>
            <a:ext cx="8643998" cy="142876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С</a:t>
            </a:r>
            <a:r>
              <a:rPr lang="ru-RU" sz="36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Н</a:t>
            </a:r>
            <a:r>
              <a:rPr lang="ru-RU" sz="36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12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ru-RU" sz="36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 +  60</a:t>
            </a:r>
            <a:r>
              <a:rPr lang="ru-RU" sz="36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       6С0</a:t>
            </a:r>
            <a:r>
              <a:rPr lang="ru-RU" sz="36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 + 6Н</a:t>
            </a:r>
            <a:r>
              <a:rPr lang="ru-RU" sz="36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О +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</a:rPr>
              <a:t>энергия  (2875 кДж/моль)</a:t>
            </a:r>
          </a:p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214810" y="4786322"/>
            <a:ext cx="571504" cy="35719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  <a:solidFill>
            <a:srgbClr val="002060"/>
          </a:solidFill>
        </p:spPr>
        <p:txBody>
          <a:bodyPr/>
          <a:lstStyle/>
          <a:p>
            <a:pPr algn="ctr">
              <a:buNone/>
            </a:pPr>
            <a:r>
              <a:rPr lang="kk-KZ" sz="2800" b="1" u="sng" dirty="0" smtClean="0">
                <a:solidFill>
                  <a:schemeClr val="bg1"/>
                </a:solidFill>
                <a:latin typeface="Times New Roman" pitchFamily="18" charset="0"/>
              </a:rPr>
              <a:t>2. Тыныс алу мен ашу процестерінің генетикалық байланысы</a:t>
            </a:r>
          </a:p>
          <a:p>
            <a:pPr algn="just">
              <a:buNone/>
            </a:pPr>
            <a:r>
              <a:rPr lang="kk-KZ" sz="2400" b="1" i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kk-KZ" sz="2500" b="1" i="1" dirty="0" smtClean="0">
                <a:solidFill>
                  <a:schemeClr val="bg1"/>
                </a:solidFill>
                <a:latin typeface="Times New Roman" pitchFamily="18" charset="0"/>
              </a:rPr>
              <a:t>Костычев және оның әріптестері  (1912 1928жж.) </a:t>
            </a:r>
            <a:r>
              <a:rPr lang="kk-KZ" sz="2500" b="1" dirty="0" smtClean="0">
                <a:solidFill>
                  <a:schemeClr val="bg1"/>
                </a:solidFill>
                <a:latin typeface="Times New Roman" pitchFamily="18" charset="0"/>
              </a:rPr>
              <a:t>өсімдік клеткасындағы жүретін тыныс алу мен  ашу процестері өз-ара пирожүзім қышқылы арқылы  байланысатынын көрсеткен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8000" contrast="18000"/>
          </a:blip>
          <a:srcRect/>
          <a:stretch>
            <a:fillRect/>
          </a:stretch>
        </p:blipFill>
        <p:spPr bwMode="auto">
          <a:xfrm>
            <a:off x="428596" y="2786058"/>
            <a:ext cx="85011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57422" y="4714884"/>
            <a:ext cx="1928826" cy="12144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Пирожүзім қышқылы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3214686"/>
            <a:ext cx="3357586" cy="3571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Сүт қышқылды ашу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4143380"/>
            <a:ext cx="2643206" cy="3571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Спирттік ашу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5000636"/>
            <a:ext cx="3286148" cy="4286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Сірке қышқылдық ашу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5857892"/>
            <a:ext cx="3286148" cy="35719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kk-KZ" dirty="0" smtClean="0"/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алу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3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Тотығу-тотықсыздану реакциялары</a:t>
            </a:r>
          </a:p>
          <a:p>
            <a:pPr>
              <a:buNone/>
            </a:pPr>
            <a:endParaRPr lang="kk-KZ" sz="3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Тотығу процесі 4-түрлі жолмен жүреді, олар</a:t>
            </a:r>
          </a:p>
          <a:p>
            <a:pPr>
              <a:buNone/>
            </a:pPr>
            <a:r>
              <a:rPr lang="kk-KZ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 берумен байланысты болады:</a:t>
            </a:r>
          </a:p>
          <a:p>
            <a:pPr>
              <a:buNone/>
            </a:pPr>
            <a:endParaRPr lang="kk-KZ" sz="3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</a:rPr>
              <a:t>Электрондарын беру,  мысалы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buNone/>
            </a:pP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</a:rPr>
              <a:t>          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Fe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</a:rPr>
              <a:t>2+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  →  Fe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</a:rPr>
              <a:t>3+</a:t>
            </a:r>
            <a:endParaRPr lang="kk-KZ" b="1" baseline="300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None/>
            </a:pPr>
            <a:endParaRPr lang="kk-KZ" sz="2800" b="1" baseline="300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</a:rPr>
              <a:t>2) Сутекті бөліп алу:</a:t>
            </a:r>
          </a:p>
          <a:p>
            <a:pPr algn="just">
              <a:buNone/>
            </a:pPr>
            <a:endParaRPr lang="kk-KZ" sz="28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None/>
            </a:pP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</a:rPr>
              <a:t>ОН -            - ОН                     О -            - О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гидрохинон                            хинон</a:t>
            </a:r>
            <a:endParaRPr lang="ru-RU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1285852" y="5357826"/>
            <a:ext cx="642942" cy="571504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321571" y="5464983"/>
            <a:ext cx="214314" cy="14287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1643042" y="5500702"/>
            <a:ext cx="214314" cy="7143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1500166" y="5857892"/>
            <a:ext cx="214314" cy="1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Шестиугольник 15"/>
          <p:cNvSpPr/>
          <p:nvPr/>
        </p:nvSpPr>
        <p:spPr>
          <a:xfrm>
            <a:off x="5429256" y="5357826"/>
            <a:ext cx="642942" cy="571504"/>
          </a:xfrm>
          <a:prstGeom prst="hexag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5536413" y="5464983"/>
            <a:ext cx="214314" cy="142876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V="1">
            <a:off x="5786446" y="5500702"/>
            <a:ext cx="214314" cy="7143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43570" y="5786454"/>
            <a:ext cx="214314" cy="1588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072066" y="5572140"/>
            <a:ext cx="142876" cy="1588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286512" y="5572140"/>
            <a:ext cx="142876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071802" y="5643578"/>
            <a:ext cx="1428760" cy="1588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143240" y="5143512"/>
            <a:ext cx="1143008" cy="35719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-2е</a:t>
            </a:r>
            <a:r>
              <a:rPr lang="kk-KZ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143240" y="5786454"/>
            <a:ext cx="1143008" cy="35719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-2Н </a:t>
            </a:r>
            <a:r>
              <a:rPr lang="kk-KZ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8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Оттекті қосып алу:</a:t>
            </a:r>
          </a:p>
          <a:p>
            <a:pPr algn="ctr">
              <a:buNone/>
            </a:pPr>
            <a:r>
              <a:rPr lang="kk-KZ" b="1" dirty="0" smtClean="0">
                <a:solidFill>
                  <a:schemeClr val="bg1"/>
                </a:solidFill>
              </a:rPr>
              <a:t>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2Н</a:t>
            </a:r>
            <a:r>
              <a:rPr lang="kk-KZ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О</a:t>
            </a:r>
            <a:r>
              <a:rPr lang="kk-KZ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→   2Н</a:t>
            </a:r>
            <a:r>
              <a:rPr lang="kk-KZ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>
              <a:buNone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Аралық гидративті қосылыстың түзілуі және оның біртіндеп 2-кі электроны мен</a:t>
            </a:r>
          </a:p>
          <a:p>
            <a:pPr algn="just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2-кі протондарынан айырылуы:</a:t>
            </a:r>
          </a:p>
          <a:p>
            <a:pPr algn="just">
              <a:buNone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kk-KZ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–С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1535885" y="4607727"/>
            <a:ext cx="428628" cy="21431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607323" y="4679165"/>
            <a:ext cx="428628" cy="21431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678761" y="5250669"/>
            <a:ext cx="285752" cy="21431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28794" y="4071942"/>
            <a:ext cx="428628" cy="571504"/>
          </a:xfrm>
          <a:prstGeom prst="rect">
            <a:avLst/>
          </a:prstGeom>
          <a:solidFill>
            <a:schemeClr val="tx2">
              <a:lumMod val="5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О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5500702"/>
            <a:ext cx="428628" cy="571504"/>
          </a:xfrm>
          <a:prstGeom prst="rect">
            <a:avLst/>
          </a:prstGeom>
          <a:solidFill>
            <a:schemeClr val="tx2">
              <a:lumMod val="5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Н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4786322"/>
            <a:ext cx="107157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+Н</a:t>
            </a:r>
            <a:r>
              <a:rPr lang="kk-KZ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b="1" dirty="0" smtClean="0"/>
              <a:t>О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3857628"/>
            <a:ext cx="1857388" cy="257176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СН</a:t>
            </a:r>
            <a:r>
              <a:rPr lang="kk-KZ" baseline="-25000" dirty="0" smtClean="0"/>
              <a:t>3</a:t>
            </a:r>
            <a:r>
              <a:rPr lang="kk-KZ" dirty="0" smtClean="0"/>
              <a:t> –С    ОН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4143380"/>
            <a:ext cx="500066" cy="50006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ОН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5500702"/>
            <a:ext cx="500066" cy="50006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ОН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929190" y="4786322"/>
            <a:ext cx="357190" cy="2143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4947050" y="5268529"/>
            <a:ext cx="285752" cy="1785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00628" y="5143512"/>
            <a:ext cx="142876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858016" y="3857628"/>
            <a:ext cx="1857388" cy="257176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СН</a:t>
            </a:r>
            <a:r>
              <a:rPr lang="kk-KZ" baseline="-25000" dirty="0" smtClean="0"/>
              <a:t>3</a:t>
            </a:r>
            <a:r>
              <a:rPr lang="kk-KZ" dirty="0" smtClean="0"/>
              <a:t> –С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072462" y="5500702"/>
            <a:ext cx="571504" cy="4286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ОН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143900" y="4429132"/>
            <a:ext cx="500066" cy="4286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О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8108181" y="4822041"/>
            <a:ext cx="214314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8036743" y="5250669"/>
            <a:ext cx="204790" cy="1333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8179619" y="4822041"/>
            <a:ext cx="214314" cy="1428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929322" y="5072074"/>
            <a:ext cx="857256" cy="1588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929322" y="4500570"/>
            <a:ext cx="785818" cy="4286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-2е</a:t>
            </a:r>
            <a:r>
              <a:rPr lang="kk-KZ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29322" y="5214950"/>
            <a:ext cx="785818" cy="4286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-2Н </a:t>
            </a:r>
            <a:r>
              <a:rPr lang="kk-KZ" sz="20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428992" y="5143512"/>
            <a:ext cx="857256" cy="1588"/>
          </a:xfrm>
          <a:prstGeom prst="straightConnector1">
            <a:avLst/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500858"/>
          </a:xfrm>
          <a:solidFill>
            <a:schemeClr val="tx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4. Оксидоредуктазалар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kk-KZ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Оксидоредуктазалар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ферменттердің  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–ші класына жатады.</a:t>
            </a:r>
          </a:p>
          <a:p>
            <a:pPr>
              <a:buNone/>
            </a:pPr>
            <a:r>
              <a:rPr lang="kk-KZ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Белгілі бір заттың тотығып,  донор ретінде өзінің</a:t>
            </a:r>
          </a:p>
          <a:p>
            <a:pPr>
              <a:buNone/>
            </a:pPr>
            <a:r>
              <a:rPr lang="kk-KZ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электрондары мен протондарын акцептрге</a:t>
            </a:r>
          </a:p>
          <a:p>
            <a:pPr>
              <a:buNone/>
            </a:pPr>
            <a:r>
              <a:rPr lang="kk-KZ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беру процесін катализдейтін ферменттерді</a:t>
            </a:r>
          </a:p>
          <a:p>
            <a:pPr>
              <a:buNone/>
            </a:pPr>
            <a:r>
              <a:rPr lang="kk-KZ" sz="3900" b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оксидоредуктазалар</a:t>
            </a:r>
            <a:r>
              <a:rPr lang="kk-KZ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деп  атайд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ы.</a:t>
            </a:r>
          </a:p>
          <a:p>
            <a:pPr>
              <a:buNone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</a:t>
            </a:r>
            <a:r>
              <a:rPr lang="kk-KZ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                    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              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k-KZ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r>
              <a:rPr lang="kk-KZ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kk-KZ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kk-KZ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                 ЕН</a:t>
            </a:r>
            <a:r>
              <a:rPr lang="kk-KZ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А    </a:t>
            </a:r>
          </a:p>
          <a:p>
            <a:pPr>
              <a:buNone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1000100" y="4572008"/>
            <a:ext cx="571504" cy="1500198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571604" y="4572008"/>
            <a:ext cx="642942" cy="142876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10800000">
            <a:off x="2786050" y="4450554"/>
            <a:ext cx="492596" cy="1550214"/>
          </a:xfrm>
          <a:prstGeom prst="curvedRightArrow">
            <a:avLst>
              <a:gd name="adj1" fmla="val 25000"/>
              <a:gd name="adj2" fmla="val 50000"/>
              <a:gd name="adj3" fmla="val 2554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0800000">
            <a:off x="3283756" y="4500569"/>
            <a:ext cx="573864" cy="1500198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3929066"/>
            <a:ext cx="3286148" cy="271464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Д- электрондар мен протондарын береді;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 – акцептор оларды қабылдап алады;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Е - электрондар мен протондарды тасымалдайды.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7685429">
            <a:off x="1199266" y="4281146"/>
            <a:ext cx="3642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Оксидоредуктазалар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290"/>
            <a:ext cx="2714644" cy="2786082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kk-KZ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Оксидоре-дуктаза-лардың </a:t>
            </a:r>
          </a:p>
          <a:p>
            <a:pPr algn="ctr">
              <a:buNone/>
            </a:pPr>
            <a:r>
              <a:rPr lang="kk-KZ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тобы бар</a:t>
            </a:r>
            <a:endParaRPr lang="en-US" sz="32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rgbClr val="7030A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0166" y="357166"/>
            <a:ext cx="6286544" cy="100013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Оксидоредуктазалар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285992"/>
            <a:ext cx="2357454" cy="150019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Анаэробты дегидроге-назалар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54" y="2214554"/>
            <a:ext cx="2500330" cy="1643074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Аэробты дегидроге-назалар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388" y="2285992"/>
            <a:ext cx="2428892" cy="157163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Оксидазалар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00166" y="5072074"/>
            <a:ext cx="3071834" cy="1500198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Әр түрлі аралық акцептрлар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0694" y="5143512"/>
            <a:ext cx="2857520" cy="142876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dirty="0" smtClean="0"/>
              <a:t>О</a:t>
            </a:r>
            <a:r>
              <a:rPr lang="kk-KZ" sz="4000" baseline="-25000" dirty="0" smtClean="0"/>
              <a:t>2</a:t>
            </a:r>
            <a:endParaRPr lang="ru-RU" sz="4000" baseline="-25000" dirty="0"/>
          </a:p>
        </p:txBody>
      </p:sp>
      <p:sp>
        <p:nvSpPr>
          <p:cNvPr id="13" name="Стрелка вниз 12"/>
          <p:cNvSpPr/>
          <p:nvPr/>
        </p:nvSpPr>
        <p:spPr>
          <a:xfrm rot="20464129">
            <a:off x="1780780" y="3818913"/>
            <a:ext cx="428628" cy="136095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488615">
            <a:off x="3835409" y="3821711"/>
            <a:ext cx="419043" cy="140310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525638">
            <a:off x="5010201" y="3781887"/>
            <a:ext cx="428628" cy="142605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215206" y="3929066"/>
            <a:ext cx="506512" cy="129748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4143380"/>
            <a:ext cx="857256" cy="500066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kk-KZ" sz="40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4214818"/>
            <a:ext cx="857256" cy="500066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kk-KZ" sz="40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4143380"/>
            <a:ext cx="857256" cy="500066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kk-KZ" sz="40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72330" y="4286256"/>
            <a:ext cx="857256" cy="500066"/>
          </a:xfrm>
          <a:prstGeom prst="rec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kk-KZ" sz="40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4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  <a:solidFill>
            <a:schemeClr val="tx2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endParaRPr lang="kk-KZ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Тыныс алу заттарының </a:t>
            </a:r>
          </a:p>
          <a:p>
            <a:pPr marL="0" indent="0" algn="ctr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негізгі </a:t>
            </a:r>
            <a:r>
              <a:rPr lang="kk-KZ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тотығу жолдары:</a:t>
            </a:r>
            <a:r>
              <a:rPr lang="kk-KZ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kk-KZ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Гликолиз. </a:t>
            </a:r>
          </a:p>
          <a:p>
            <a:pPr marL="742950" indent="-742950">
              <a:buAutoNum type="arabicPeriod"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 </a:t>
            </a: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үш карбон қышқылдары- ның циклі (Кребс циклі). </a:t>
            </a:r>
          </a:p>
          <a:p>
            <a:pPr marL="742950" indent="-742950">
              <a:buAutoNum type="arabicPeriod"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Глиоксилатты цикл. </a:t>
            </a:r>
          </a:p>
          <a:p>
            <a:pPr marL="742950" indent="-742950">
              <a:buAutoNum type="arabicPeriod"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Пентозофосфаттық тотығу жолы.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436</Words>
  <Application>Microsoft Office PowerPoint</Application>
  <PresentationFormat>Экран (4:3)</PresentationFormat>
  <Paragraphs>121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70</cp:revision>
  <dcterms:created xsi:type="dcterms:W3CDTF">2011-02-25T10:58:25Z</dcterms:created>
  <dcterms:modified xsi:type="dcterms:W3CDTF">2024-08-11T06:08:06Z</dcterms:modified>
</cp:coreProperties>
</file>